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B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1862" y="653"/>
      </p:cViewPr>
      <p:guideLst>
        <p:guide pos="384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59" d="100"/>
          <a:sy n="59" d="100"/>
        </p:scale>
        <p:origin x="3226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0A5A6AA-682B-4530-BF82-4B647E43A43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04D53-CB7C-4153-9FAF-9C14014FCB9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39E68-4B03-4F74-8997-505385E181FA}" type="datetimeFigureOut">
              <a:rPr lang="en-ID" smtClean="0"/>
              <a:t>06/06/2023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3A8734-1731-4728-96E6-5F000E1A24B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2A51BF-6D74-4F28-BE42-403C51FC64A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7B355-7C3A-4DC2-85BF-8B1909FBCB4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56220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1B8B32-0F32-4C61-B5F8-7B436AEA48D4}" type="datetimeFigureOut">
              <a:rPr lang="en-ID" smtClean="0"/>
              <a:t>06/06/2023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28360-F4EB-4A00-86A2-06884151147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61017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A5656CAB-6450-7AF5-E690-AD6498FC37C8}"/>
              </a:ext>
            </a:extLst>
          </p:cNvPr>
          <p:cNvSpPr/>
          <p:nvPr userDrawn="1"/>
        </p:nvSpPr>
        <p:spPr>
          <a:xfrm>
            <a:off x="4" y="1421235"/>
            <a:ext cx="12191996" cy="54367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8D052DF6-AD53-90A9-8E4C-7564792DD122}"/>
              </a:ext>
            </a:extLst>
          </p:cNvPr>
          <p:cNvSpPr/>
          <p:nvPr userDrawn="1"/>
        </p:nvSpPr>
        <p:spPr>
          <a:xfrm>
            <a:off x="-844951" y="292178"/>
            <a:ext cx="8465915" cy="86505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9E8AE44-AD49-867F-2A48-456AC3C832D3}"/>
              </a:ext>
            </a:extLst>
          </p:cNvPr>
          <p:cNvGrpSpPr/>
          <p:nvPr userDrawn="1"/>
        </p:nvGrpSpPr>
        <p:grpSpPr>
          <a:xfrm>
            <a:off x="351810" y="6434640"/>
            <a:ext cx="11524601" cy="336674"/>
            <a:chOff x="330190" y="6480940"/>
            <a:chExt cx="11565593" cy="336674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5757574-AC2A-3D5D-E227-3DE4DCFA1D55}"/>
                </a:ext>
              </a:extLst>
            </p:cNvPr>
            <p:cNvGrpSpPr/>
            <p:nvPr userDrawn="1"/>
          </p:nvGrpSpPr>
          <p:grpSpPr>
            <a:xfrm>
              <a:off x="10430776" y="6483317"/>
              <a:ext cx="1465007" cy="334297"/>
              <a:chOff x="3732351" y="4157555"/>
              <a:chExt cx="1465007" cy="334297"/>
            </a:xfrm>
          </p:grpSpPr>
          <p:sp>
            <p:nvSpPr>
              <p:cNvPr id="23" name="Rectangle: Rounded Corners 22">
                <a:extLst>
                  <a:ext uri="{FF2B5EF4-FFF2-40B4-BE49-F238E27FC236}">
                    <a16:creationId xmlns:a16="http://schemas.microsoft.com/office/drawing/2014/main" id="{9600ECBA-E125-17C9-1C52-A6A532132DDA}"/>
                  </a:ext>
                </a:extLst>
              </p:cNvPr>
              <p:cNvSpPr/>
              <p:nvPr userDrawn="1"/>
            </p:nvSpPr>
            <p:spPr>
              <a:xfrm>
                <a:off x="3732351" y="4157555"/>
                <a:ext cx="1465007" cy="334297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24" name="Title 1">
                <a:extLst>
                  <a:ext uri="{FF2B5EF4-FFF2-40B4-BE49-F238E27FC236}">
                    <a16:creationId xmlns:a16="http://schemas.microsoft.com/office/drawing/2014/main" id="{FBB44DCC-8858-8628-2C47-6393FF6FFAF8}"/>
                  </a:ext>
                </a:extLst>
              </p:cNvPr>
              <p:cNvSpPr txBox="1">
                <a:spLocks/>
              </p:cNvSpPr>
              <p:nvPr userDrawn="1"/>
            </p:nvSpPr>
            <p:spPr>
              <a:xfrm>
                <a:off x="3880588" y="4204675"/>
                <a:ext cx="1310532" cy="246281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1100" dirty="0" err="1">
                    <a:solidFill>
                      <a:schemeClr val="bg1"/>
                    </a:solidFill>
                    <a:ea typeface="Segoe UI Black" panose="020B0A02040204020203" pitchFamily="34" charset="0"/>
                    <a:cs typeface="Segoe UI Light" panose="020B0502040204020203" pitchFamily="34" charset="0"/>
                  </a:rPr>
                  <a:t>CEEDRiMS</a:t>
                </a:r>
                <a:r>
                  <a:rPr lang="en-US" sz="1100" dirty="0">
                    <a:solidFill>
                      <a:schemeClr val="bg1"/>
                    </a:solidFill>
                    <a:ea typeface="Segoe UI Black" panose="020B0A02040204020203" pitchFamily="34" charset="0"/>
                    <a:cs typeface="Segoe UI Light" panose="020B0502040204020203" pitchFamily="34" charset="0"/>
                  </a:rPr>
                  <a:t> 2023</a:t>
                </a: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283C04C4-3CA0-61BD-EFFF-C1D339D14273}"/>
                </a:ext>
              </a:extLst>
            </p:cNvPr>
            <p:cNvGrpSpPr/>
            <p:nvPr userDrawn="1"/>
          </p:nvGrpSpPr>
          <p:grpSpPr>
            <a:xfrm>
              <a:off x="330190" y="6480940"/>
              <a:ext cx="10062953" cy="334297"/>
              <a:chOff x="333017" y="6469220"/>
              <a:chExt cx="10170845" cy="334297"/>
            </a:xfrm>
          </p:grpSpPr>
          <p:sp>
            <p:nvSpPr>
              <p:cNvPr id="21" name="Rectangle: Rounded Corners 20">
                <a:extLst>
                  <a:ext uri="{FF2B5EF4-FFF2-40B4-BE49-F238E27FC236}">
                    <a16:creationId xmlns:a16="http://schemas.microsoft.com/office/drawing/2014/main" id="{0688D7B6-B7F0-D416-8B41-0DEA4BD5134C}"/>
                  </a:ext>
                </a:extLst>
              </p:cNvPr>
              <p:cNvSpPr/>
              <p:nvPr userDrawn="1"/>
            </p:nvSpPr>
            <p:spPr>
              <a:xfrm>
                <a:off x="333017" y="6469220"/>
                <a:ext cx="10170845" cy="334297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bg1">
                      <a:lumMod val="65000"/>
                      <a:shade val="30000"/>
                      <a:satMod val="115000"/>
                    </a:schemeClr>
                  </a:gs>
                  <a:gs pos="50000">
                    <a:schemeClr val="bg1">
                      <a:lumMod val="6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65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22" name="Title 1">
                <a:extLst>
                  <a:ext uri="{FF2B5EF4-FFF2-40B4-BE49-F238E27FC236}">
                    <a16:creationId xmlns:a16="http://schemas.microsoft.com/office/drawing/2014/main" id="{1B8693CC-C974-EBFC-0FCF-7D1DBAC3A695}"/>
                  </a:ext>
                </a:extLst>
              </p:cNvPr>
              <p:cNvSpPr txBox="1">
                <a:spLocks/>
              </p:cNvSpPr>
              <p:nvPr userDrawn="1"/>
            </p:nvSpPr>
            <p:spPr>
              <a:xfrm>
                <a:off x="457240" y="6512342"/>
                <a:ext cx="9871005" cy="246281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en-US" sz="1100" dirty="0">
                    <a:solidFill>
                      <a:schemeClr val="bg1"/>
                    </a:solidFill>
                    <a:ea typeface="Segoe UI Black" panose="020B0A02040204020203" pitchFamily="34" charset="0"/>
                    <a:cs typeface="Segoe UI Light" panose="020B0502040204020203" pitchFamily="34" charset="0"/>
                  </a:rPr>
                  <a:t>“Pengembangan Material, Teknologi, dan Infrastruktur Berkelanjutan dalam Upaya Mitigasi Bencana” | Universitas Sebelas Maret | Surakarta, 27 Juni 2023</a:t>
                </a:r>
              </a:p>
            </p:txBody>
          </p:sp>
        </p:grpSp>
      </p:grpSp>
      <p:sp>
        <p:nvSpPr>
          <p:cNvPr id="25" name="Title 1">
            <a:extLst>
              <a:ext uri="{FF2B5EF4-FFF2-40B4-BE49-F238E27FC236}">
                <a16:creationId xmlns:a16="http://schemas.microsoft.com/office/drawing/2014/main" id="{07B45BCF-5859-3B0B-AEE9-FE8E5429C716}"/>
              </a:ext>
            </a:extLst>
          </p:cNvPr>
          <p:cNvSpPr txBox="1">
            <a:spLocks/>
          </p:cNvSpPr>
          <p:nvPr userDrawn="1"/>
        </p:nvSpPr>
        <p:spPr>
          <a:xfrm>
            <a:off x="782509" y="896510"/>
            <a:ext cx="6266594" cy="1715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00B0F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US" sz="1100" dirty="0" err="1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CEEDRiMS</a:t>
            </a:r>
            <a:r>
              <a:rPr lang="en-US" sz="11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 (Civil Engineering, Environmental, Disaster, and Risk Management Symposium)</a:t>
            </a:r>
            <a:endParaRPr lang="en-ID" sz="11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6105EA0C-2F61-5BD3-46C5-E7BB5A1218C5}"/>
              </a:ext>
            </a:extLst>
          </p:cNvPr>
          <p:cNvSpPr txBox="1">
            <a:spLocks/>
          </p:cNvSpPr>
          <p:nvPr userDrawn="1"/>
        </p:nvSpPr>
        <p:spPr>
          <a:xfrm>
            <a:off x="1466481" y="408827"/>
            <a:ext cx="4898651" cy="4876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00B0F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US" sz="3800" i="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</a:t>
            </a:r>
            <a:r>
              <a:rPr lang="en-US" sz="3800" i="0" baseline="30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</a:t>
            </a:r>
            <a:r>
              <a:rPr lang="en-US" sz="3800" i="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3600" i="0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CEEDRiMS</a:t>
            </a:r>
            <a:r>
              <a:rPr lang="en-US" sz="3800" i="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2023</a:t>
            </a:r>
            <a:endParaRPr lang="en-ID" sz="3800" i="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49B8CDF-52CD-0DE7-31DE-8D3421BFFF69}"/>
              </a:ext>
            </a:extLst>
          </p:cNvPr>
          <p:cNvGrpSpPr/>
          <p:nvPr userDrawn="1"/>
        </p:nvGrpSpPr>
        <p:grpSpPr>
          <a:xfrm>
            <a:off x="7817600" y="86686"/>
            <a:ext cx="4208229" cy="1234114"/>
            <a:chOff x="7817600" y="86686"/>
            <a:chExt cx="4208229" cy="1234114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B34C383-F6B8-A065-7FF3-8E6A2084CC4C}"/>
                </a:ext>
              </a:extLst>
            </p:cNvPr>
            <p:cNvGrpSpPr/>
            <p:nvPr userDrawn="1"/>
          </p:nvGrpSpPr>
          <p:grpSpPr>
            <a:xfrm>
              <a:off x="8075646" y="86686"/>
              <a:ext cx="3950183" cy="787661"/>
              <a:chOff x="8009200" y="170013"/>
              <a:chExt cx="3984208" cy="794446"/>
            </a:xfrm>
          </p:grpSpPr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B670DBD9-C8E1-1629-3906-D242B0383295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256114" y="250530"/>
                <a:ext cx="1737294" cy="609657"/>
              </a:xfrm>
              <a:prstGeom prst="rect">
                <a:avLst/>
              </a:prstGeom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92F93D39-EDF0-11ED-3A14-656A81B851BA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55737" y="250530"/>
                <a:ext cx="1348286" cy="633412"/>
              </a:xfrm>
              <a:prstGeom prst="rect">
                <a:avLst/>
              </a:prstGeom>
            </p:spPr>
          </p:pic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AC13C599-B619-DECE-4CA4-FEDCBFDDEDB5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09200" y="170013"/>
                <a:ext cx="794446" cy="794446"/>
              </a:xfrm>
              <a:prstGeom prst="rect">
                <a:avLst/>
              </a:prstGeom>
            </p:spPr>
          </p:pic>
        </p:grp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14137EC-CD5A-EDD6-C61D-305D39CA429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817600" y="166515"/>
              <a:ext cx="0" cy="1154285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1F4A2166-E313-F756-F000-E13B3811BD81}"/>
                </a:ext>
              </a:extLst>
            </p:cNvPr>
            <p:cNvGrpSpPr/>
            <p:nvPr userDrawn="1"/>
          </p:nvGrpSpPr>
          <p:grpSpPr>
            <a:xfrm>
              <a:off x="8143770" y="922478"/>
              <a:ext cx="2510437" cy="308143"/>
              <a:chOff x="8169170" y="875497"/>
              <a:chExt cx="2510437" cy="308143"/>
            </a:xfrm>
          </p:grpSpPr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id="{904595C2-0BB0-D761-ADD6-C5DBA5874CEE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94" t="24577" r="1232" b="23077"/>
              <a:stretch/>
            </p:blipFill>
            <p:spPr>
              <a:xfrm>
                <a:off x="9464543" y="875497"/>
                <a:ext cx="1215064" cy="308143"/>
              </a:xfrm>
              <a:prstGeom prst="rect">
                <a:avLst/>
              </a:prstGeom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59F02986-21A6-98CA-AF5F-9084278FE7F0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8169170" y="896510"/>
                <a:ext cx="1191366" cy="26858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7556952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75705-781F-404F-BE92-21F23B677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307" y="445635"/>
            <a:ext cx="7259011" cy="568199"/>
          </a:xfrm>
        </p:spPr>
        <p:txBody>
          <a:bodyPr>
            <a:noAutofit/>
          </a:bodyPr>
          <a:lstStyle>
            <a:lvl1pPr>
              <a:defRPr sz="400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68937-46D7-4CD6-998B-4C8BC1748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6" y="1412875"/>
            <a:ext cx="11460202" cy="4911294"/>
          </a:xfrm>
        </p:spPr>
        <p:txBody>
          <a:bodyPr/>
          <a:lstStyle>
            <a:lvl1pPr marL="265113" indent="-2651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>
                <a:latin typeface="+mn-lt"/>
                <a:cs typeface="Calibri" panose="020F0502020204030204" pitchFamily="34" charset="0"/>
              </a:defRPr>
            </a:lvl1pPr>
            <a:lvl2pPr marL="628650" indent="-2746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800">
                <a:latin typeface="+mn-lt"/>
                <a:cs typeface="Calibri" panose="020F0502020204030204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2822231-6CD3-3B13-7F80-4E9AE99830A1}"/>
              </a:ext>
            </a:extLst>
          </p:cNvPr>
          <p:cNvGrpSpPr/>
          <p:nvPr userDrawn="1"/>
        </p:nvGrpSpPr>
        <p:grpSpPr>
          <a:xfrm>
            <a:off x="351810" y="6434640"/>
            <a:ext cx="11524601" cy="336674"/>
            <a:chOff x="330190" y="6480940"/>
            <a:chExt cx="11565593" cy="336674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C78ADB9A-3898-B911-381B-1E2E8BF30817}"/>
                </a:ext>
              </a:extLst>
            </p:cNvPr>
            <p:cNvGrpSpPr/>
            <p:nvPr userDrawn="1"/>
          </p:nvGrpSpPr>
          <p:grpSpPr>
            <a:xfrm>
              <a:off x="10430776" y="6483317"/>
              <a:ext cx="1465007" cy="334297"/>
              <a:chOff x="3732351" y="4157555"/>
              <a:chExt cx="1465007" cy="334297"/>
            </a:xfrm>
          </p:grpSpPr>
          <p:sp>
            <p:nvSpPr>
              <p:cNvPr id="24" name="Rectangle: Rounded Corners 23">
                <a:extLst>
                  <a:ext uri="{FF2B5EF4-FFF2-40B4-BE49-F238E27FC236}">
                    <a16:creationId xmlns:a16="http://schemas.microsoft.com/office/drawing/2014/main" id="{B6F3AD99-908B-EABC-B4A6-3F8E8D22F464}"/>
                  </a:ext>
                </a:extLst>
              </p:cNvPr>
              <p:cNvSpPr/>
              <p:nvPr userDrawn="1"/>
            </p:nvSpPr>
            <p:spPr>
              <a:xfrm>
                <a:off x="3732351" y="4157555"/>
                <a:ext cx="1465007" cy="334297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25" name="Title 1">
                <a:extLst>
                  <a:ext uri="{FF2B5EF4-FFF2-40B4-BE49-F238E27FC236}">
                    <a16:creationId xmlns:a16="http://schemas.microsoft.com/office/drawing/2014/main" id="{8C8172C8-34FA-01B7-940B-783F54CFBFF1}"/>
                  </a:ext>
                </a:extLst>
              </p:cNvPr>
              <p:cNvSpPr txBox="1">
                <a:spLocks/>
              </p:cNvSpPr>
              <p:nvPr userDrawn="1"/>
            </p:nvSpPr>
            <p:spPr>
              <a:xfrm>
                <a:off x="3880588" y="4204675"/>
                <a:ext cx="1310532" cy="246281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1100" dirty="0" err="1">
                    <a:solidFill>
                      <a:schemeClr val="bg1"/>
                    </a:solidFill>
                    <a:ea typeface="Segoe UI Black" panose="020B0A02040204020203" pitchFamily="34" charset="0"/>
                    <a:cs typeface="Segoe UI Light" panose="020B0502040204020203" pitchFamily="34" charset="0"/>
                  </a:rPr>
                  <a:t>CEEDRiMS</a:t>
                </a:r>
                <a:r>
                  <a:rPr lang="en-US" sz="1100" dirty="0">
                    <a:solidFill>
                      <a:schemeClr val="bg1"/>
                    </a:solidFill>
                    <a:ea typeface="Segoe UI Black" panose="020B0A02040204020203" pitchFamily="34" charset="0"/>
                    <a:cs typeface="Segoe UI Light" panose="020B0502040204020203" pitchFamily="34" charset="0"/>
                  </a:rPr>
                  <a:t> 2023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0FA1F2D8-E4C8-3F2A-8AEC-47CA6EF00A1B}"/>
                </a:ext>
              </a:extLst>
            </p:cNvPr>
            <p:cNvGrpSpPr/>
            <p:nvPr userDrawn="1"/>
          </p:nvGrpSpPr>
          <p:grpSpPr>
            <a:xfrm>
              <a:off x="330190" y="6480940"/>
              <a:ext cx="10062953" cy="334297"/>
              <a:chOff x="333017" y="6469220"/>
              <a:chExt cx="10170845" cy="334297"/>
            </a:xfrm>
          </p:grpSpPr>
          <p:sp>
            <p:nvSpPr>
              <p:cNvPr id="28" name="Rectangle: Rounded Corners 27">
                <a:extLst>
                  <a:ext uri="{FF2B5EF4-FFF2-40B4-BE49-F238E27FC236}">
                    <a16:creationId xmlns:a16="http://schemas.microsoft.com/office/drawing/2014/main" id="{3F63CE82-E980-C63B-DFDA-2BFC1496CF6C}"/>
                  </a:ext>
                </a:extLst>
              </p:cNvPr>
              <p:cNvSpPr/>
              <p:nvPr userDrawn="1"/>
            </p:nvSpPr>
            <p:spPr>
              <a:xfrm>
                <a:off x="333017" y="6469220"/>
                <a:ext cx="10170845" cy="334297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bg1">
                      <a:lumMod val="65000"/>
                      <a:shade val="30000"/>
                      <a:satMod val="115000"/>
                    </a:schemeClr>
                  </a:gs>
                  <a:gs pos="50000">
                    <a:schemeClr val="bg1">
                      <a:lumMod val="6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65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29" name="Title 1">
                <a:extLst>
                  <a:ext uri="{FF2B5EF4-FFF2-40B4-BE49-F238E27FC236}">
                    <a16:creationId xmlns:a16="http://schemas.microsoft.com/office/drawing/2014/main" id="{D407C49A-8A7C-9B5A-AE65-2BF700D9930E}"/>
                  </a:ext>
                </a:extLst>
              </p:cNvPr>
              <p:cNvSpPr txBox="1">
                <a:spLocks/>
              </p:cNvSpPr>
              <p:nvPr userDrawn="1"/>
            </p:nvSpPr>
            <p:spPr>
              <a:xfrm>
                <a:off x="457240" y="6512342"/>
                <a:ext cx="9871005" cy="246281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en-US" sz="1100" dirty="0">
                    <a:solidFill>
                      <a:schemeClr val="bg1"/>
                    </a:solidFill>
                    <a:ea typeface="Segoe UI Black" panose="020B0A02040204020203" pitchFamily="34" charset="0"/>
                    <a:cs typeface="Segoe UI Light" panose="020B0502040204020203" pitchFamily="34" charset="0"/>
                  </a:rPr>
                  <a:t>“Pengembangan Material, Teknologi, dan Infrastruktur Berkelanjutan dalam Upaya Mitigasi Bencana” | Universitas Sebelas Maret | Surakarta, 27 Juni 2023</a:t>
                </a:r>
              </a:p>
            </p:txBody>
          </p:sp>
        </p:grp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D67106D9-B485-3A75-9183-E225038D5A4C}"/>
              </a:ext>
            </a:extLst>
          </p:cNvPr>
          <p:cNvGrpSpPr/>
          <p:nvPr userDrawn="1"/>
        </p:nvGrpSpPr>
        <p:grpSpPr>
          <a:xfrm>
            <a:off x="7817600" y="86686"/>
            <a:ext cx="4208229" cy="1234114"/>
            <a:chOff x="7817600" y="86686"/>
            <a:chExt cx="4208229" cy="1234114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3FA38084-1224-F56C-A3D5-D5D56177B65B}"/>
                </a:ext>
              </a:extLst>
            </p:cNvPr>
            <p:cNvGrpSpPr/>
            <p:nvPr userDrawn="1"/>
          </p:nvGrpSpPr>
          <p:grpSpPr>
            <a:xfrm>
              <a:off x="8075646" y="86686"/>
              <a:ext cx="3950183" cy="787661"/>
              <a:chOff x="8009200" y="170013"/>
              <a:chExt cx="3984208" cy="794446"/>
            </a:xfrm>
          </p:grpSpPr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15DAFB2E-FDDC-9051-DF1C-6B14A0F19505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256114" y="250530"/>
                <a:ext cx="1737294" cy="609657"/>
              </a:xfrm>
              <a:prstGeom prst="rect">
                <a:avLst/>
              </a:prstGeom>
            </p:spPr>
          </p:pic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A8E12D9A-FBB4-BFA3-94CE-8475CC07B296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55737" y="250530"/>
                <a:ext cx="1348286" cy="633412"/>
              </a:xfrm>
              <a:prstGeom prst="rect">
                <a:avLst/>
              </a:prstGeom>
            </p:spPr>
          </p:pic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36093F16-4621-97F6-0D1A-2435E70F6343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09200" y="170013"/>
                <a:ext cx="794446" cy="794446"/>
              </a:xfrm>
              <a:prstGeom prst="rect">
                <a:avLst/>
              </a:prstGeom>
            </p:spPr>
          </p:pic>
        </p:grp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DAF09487-3DB1-68D1-6215-2AA5D1B9F94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817600" y="166515"/>
              <a:ext cx="0" cy="1154285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AC78C501-FC88-151F-8EBA-7E3DD296E8D6}"/>
                </a:ext>
              </a:extLst>
            </p:cNvPr>
            <p:cNvGrpSpPr/>
            <p:nvPr userDrawn="1"/>
          </p:nvGrpSpPr>
          <p:grpSpPr>
            <a:xfrm>
              <a:off x="8143770" y="922478"/>
              <a:ext cx="2510437" cy="308143"/>
              <a:chOff x="8169170" y="875497"/>
              <a:chExt cx="2510437" cy="308143"/>
            </a:xfrm>
          </p:grpSpPr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1C3211B4-AD1D-0EA7-A0CD-1EF1C775201B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94" t="24577" r="1232" b="23077"/>
              <a:stretch/>
            </p:blipFill>
            <p:spPr>
              <a:xfrm>
                <a:off x="9464543" y="875497"/>
                <a:ext cx="1215064" cy="308143"/>
              </a:xfrm>
              <a:prstGeom prst="rect">
                <a:avLst/>
              </a:prstGeom>
            </p:spPr>
          </p:pic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E3CE7417-5B93-D96B-B417-94242D3CA3F9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8169170" y="896510"/>
                <a:ext cx="1191366" cy="26858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9991181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90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4406EB44-AC6E-E0A7-9695-03469272D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307" y="445635"/>
            <a:ext cx="7259011" cy="568199"/>
          </a:xfrm>
        </p:spPr>
        <p:txBody>
          <a:bodyPr>
            <a:noAutofit/>
          </a:bodyPr>
          <a:lstStyle>
            <a:lvl1pPr>
              <a:defRPr sz="400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1C0B1E6-528C-CA94-93B2-E72A77B097D9}"/>
              </a:ext>
            </a:extLst>
          </p:cNvPr>
          <p:cNvGrpSpPr/>
          <p:nvPr userDrawn="1"/>
        </p:nvGrpSpPr>
        <p:grpSpPr>
          <a:xfrm>
            <a:off x="351810" y="6434640"/>
            <a:ext cx="11524601" cy="336674"/>
            <a:chOff x="330190" y="6480940"/>
            <a:chExt cx="11565593" cy="336674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55DC76A9-41E7-DB8C-8E4A-8C6983CB147D}"/>
                </a:ext>
              </a:extLst>
            </p:cNvPr>
            <p:cNvGrpSpPr/>
            <p:nvPr userDrawn="1"/>
          </p:nvGrpSpPr>
          <p:grpSpPr>
            <a:xfrm>
              <a:off x="10430776" y="6483317"/>
              <a:ext cx="1465007" cy="334297"/>
              <a:chOff x="3732351" y="4157555"/>
              <a:chExt cx="1465007" cy="334297"/>
            </a:xfrm>
          </p:grpSpPr>
          <p:sp>
            <p:nvSpPr>
              <p:cNvPr id="24" name="Rectangle: Rounded Corners 23">
                <a:extLst>
                  <a:ext uri="{FF2B5EF4-FFF2-40B4-BE49-F238E27FC236}">
                    <a16:creationId xmlns:a16="http://schemas.microsoft.com/office/drawing/2014/main" id="{AF021DBE-13AA-B3FD-BBF7-8AB56C3E2291}"/>
                  </a:ext>
                </a:extLst>
              </p:cNvPr>
              <p:cNvSpPr/>
              <p:nvPr userDrawn="1"/>
            </p:nvSpPr>
            <p:spPr>
              <a:xfrm>
                <a:off x="3732351" y="4157555"/>
                <a:ext cx="1465007" cy="334297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25" name="Title 1">
                <a:extLst>
                  <a:ext uri="{FF2B5EF4-FFF2-40B4-BE49-F238E27FC236}">
                    <a16:creationId xmlns:a16="http://schemas.microsoft.com/office/drawing/2014/main" id="{812A4A6B-3244-C390-7F97-7D5DA5E4860D}"/>
                  </a:ext>
                </a:extLst>
              </p:cNvPr>
              <p:cNvSpPr txBox="1">
                <a:spLocks/>
              </p:cNvSpPr>
              <p:nvPr userDrawn="1"/>
            </p:nvSpPr>
            <p:spPr>
              <a:xfrm>
                <a:off x="3880588" y="4204675"/>
                <a:ext cx="1310532" cy="246281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1100" dirty="0" err="1">
                    <a:solidFill>
                      <a:schemeClr val="bg1"/>
                    </a:solidFill>
                    <a:ea typeface="Segoe UI Black" panose="020B0A02040204020203" pitchFamily="34" charset="0"/>
                    <a:cs typeface="Segoe UI Light" panose="020B0502040204020203" pitchFamily="34" charset="0"/>
                  </a:rPr>
                  <a:t>CEEDRiMS</a:t>
                </a:r>
                <a:r>
                  <a:rPr lang="en-US" sz="1100" dirty="0">
                    <a:solidFill>
                      <a:schemeClr val="bg1"/>
                    </a:solidFill>
                    <a:ea typeface="Segoe UI Black" panose="020B0A02040204020203" pitchFamily="34" charset="0"/>
                    <a:cs typeface="Segoe UI Light" panose="020B0502040204020203" pitchFamily="34" charset="0"/>
                  </a:rPr>
                  <a:t> 2023</a:t>
                </a: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9E011E78-31E1-BAB4-955B-9BA02CB029E6}"/>
                </a:ext>
              </a:extLst>
            </p:cNvPr>
            <p:cNvGrpSpPr/>
            <p:nvPr userDrawn="1"/>
          </p:nvGrpSpPr>
          <p:grpSpPr>
            <a:xfrm>
              <a:off x="330190" y="6480940"/>
              <a:ext cx="10062953" cy="334297"/>
              <a:chOff x="333017" y="6469220"/>
              <a:chExt cx="10170845" cy="334297"/>
            </a:xfrm>
          </p:grpSpPr>
          <p:sp>
            <p:nvSpPr>
              <p:cNvPr id="21" name="Rectangle: Rounded Corners 20">
                <a:extLst>
                  <a:ext uri="{FF2B5EF4-FFF2-40B4-BE49-F238E27FC236}">
                    <a16:creationId xmlns:a16="http://schemas.microsoft.com/office/drawing/2014/main" id="{E6D51FB2-D6F0-D0CB-6A83-94A7AF01C083}"/>
                  </a:ext>
                </a:extLst>
              </p:cNvPr>
              <p:cNvSpPr/>
              <p:nvPr userDrawn="1"/>
            </p:nvSpPr>
            <p:spPr>
              <a:xfrm>
                <a:off x="333017" y="6469220"/>
                <a:ext cx="10170845" cy="334297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bg1">
                      <a:lumMod val="65000"/>
                      <a:shade val="30000"/>
                      <a:satMod val="115000"/>
                    </a:schemeClr>
                  </a:gs>
                  <a:gs pos="50000">
                    <a:schemeClr val="bg1">
                      <a:lumMod val="6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65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22" name="Title 1">
                <a:extLst>
                  <a:ext uri="{FF2B5EF4-FFF2-40B4-BE49-F238E27FC236}">
                    <a16:creationId xmlns:a16="http://schemas.microsoft.com/office/drawing/2014/main" id="{E0D139D2-DC75-3B78-FA7A-FEED8D5DD84D}"/>
                  </a:ext>
                </a:extLst>
              </p:cNvPr>
              <p:cNvSpPr txBox="1">
                <a:spLocks/>
              </p:cNvSpPr>
              <p:nvPr userDrawn="1"/>
            </p:nvSpPr>
            <p:spPr>
              <a:xfrm>
                <a:off x="457240" y="6512342"/>
                <a:ext cx="9871005" cy="246281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en-US" sz="1100" dirty="0">
                    <a:solidFill>
                      <a:schemeClr val="bg1"/>
                    </a:solidFill>
                    <a:ea typeface="Segoe UI Black" panose="020B0A02040204020203" pitchFamily="34" charset="0"/>
                    <a:cs typeface="Segoe UI Light" panose="020B0502040204020203" pitchFamily="34" charset="0"/>
                  </a:rPr>
                  <a:t>“Pengembangan Material, Teknologi, dan Infrastruktur Berkelanjutan dalam Upaya Mitigasi Bencana” | Universitas Sebelas Maret | Surakarta, 27 Juni 2023</a:t>
                </a: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D818E6C3-00B8-6C22-EC21-E63BE0B02542}"/>
              </a:ext>
            </a:extLst>
          </p:cNvPr>
          <p:cNvGrpSpPr/>
          <p:nvPr userDrawn="1"/>
        </p:nvGrpSpPr>
        <p:grpSpPr>
          <a:xfrm>
            <a:off x="7817600" y="86686"/>
            <a:ext cx="4208229" cy="1234114"/>
            <a:chOff x="7817600" y="86686"/>
            <a:chExt cx="4208229" cy="1234114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BFE3BF65-9169-15F7-35A7-E2C7B6AA0F7F}"/>
                </a:ext>
              </a:extLst>
            </p:cNvPr>
            <p:cNvGrpSpPr/>
            <p:nvPr userDrawn="1"/>
          </p:nvGrpSpPr>
          <p:grpSpPr>
            <a:xfrm>
              <a:off x="8075646" y="86686"/>
              <a:ext cx="3950183" cy="787661"/>
              <a:chOff x="8009200" y="170013"/>
              <a:chExt cx="3984208" cy="794446"/>
            </a:xfrm>
          </p:grpSpPr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BB91FABD-CB4F-1663-580D-16B217A5CEE2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256114" y="250530"/>
                <a:ext cx="1737294" cy="609657"/>
              </a:xfrm>
              <a:prstGeom prst="rect">
                <a:avLst/>
              </a:prstGeom>
            </p:spPr>
          </p:pic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5F0F1700-8B3E-CC00-DC61-B4A34DDCCD06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55737" y="250530"/>
                <a:ext cx="1348286" cy="633412"/>
              </a:xfrm>
              <a:prstGeom prst="rect">
                <a:avLst/>
              </a:prstGeom>
            </p:spPr>
          </p:pic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57B95539-AC51-07D7-9CD0-94D41EB189E2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09200" y="170013"/>
                <a:ext cx="794446" cy="794446"/>
              </a:xfrm>
              <a:prstGeom prst="rect">
                <a:avLst/>
              </a:prstGeom>
            </p:spPr>
          </p:pic>
        </p:grp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732AC79-9250-03BE-D3D2-C0F7CC97F7D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817600" y="166515"/>
              <a:ext cx="0" cy="1154285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A847F402-9841-B45B-6F86-BB017214C1F3}"/>
                </a:ext>
              </a:extLst>
            </p:cNvPr>
            <p:cNvGrpSpPr/>
            <p:nvPr userDrawn="1"/>
          </p:nvGrpSpPr>
          <p:grpSpPr>
            <a:xfrm>
              <a:off x="8143770" y="922478"/>
              <a:ext cx="2510437" cy="308143"/>
              <a:chOff x="8169170" y="875497"/>
              <a:chExt cx="2510437" cy="308143"/>
            </a:xfrm>
          </p:grpSpPr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4237653D-ADF9-3DE9-8BC2-41B73007BF05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94" t="24577" r="1232" b="23077"/>
              <a:stretch/>
            </p:blipFill>
            <p:spPr>
              <a:xfrm>
                <a:off x="9464543" y="875497"/>
                <a:ext cx="1215064" cy="308143"/>
              </a:xfrm>
              <a:prstGeom prst="rect">
                <a:avLst/>
              </a:prstGeom>
            </p:spPr>
          </p:pic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41B3ACE8-C2D9-5AA7-CB92-57B3A48D5B65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8169170" y="896510"/>
                <a:ext cx="1191366" cy="26858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605802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90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3698144-7476-4BB3-A7E4-E332FE0F8D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67" y="6624605"/>
            <a:ext cx="697562" cy="2041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B98A3E69-B015-4F1B-BF3D-EA91EE92A455}" type="slidenum">
              <a:rPr lang="en-ID" smtClean="0"/>
              <a:pPr/>
              <a:t>‹#›</a:t>
            </a:fld>
            <a:r>
              <a:rPr lang="en-ID" dirty="0"/>
              <a:t> of 20 </a:t>
            </a:r>
          </a:p>
        </p:txBody>
      </p:sp>
    </p:spTree>
    <p:extLst>
      <p:ext uri="{BB962C8B-B14F-4D97-AF65-F5344CB8AC3E}">
        <p14:creationId xmlns:p14="http://schemas.microsoft.com/office/powerpoint/2010/main" val="582569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943157BA-FF36-40B8-A73C-A040279D5DEA}"/>
              </a:ext>
            </a:extLst>
          </p:cNvPr>
          <p:cNvSpPr/>
          <p:nvPr userDrawn="1"/>
        </p:nvSpPr>
        <p:spPr>
          <a:xfrm>
            <a:off x="3683691" y="1"/>
            <a:ext cx="4824618" cy="4817964"/>
          </a:xfrm>
          <a:custGeom>
            <a:avLst/>
            <a:gdLst>
              <a:gd name="connsiteX0" fmla="*/ 0 w 4824618"/>
              <a:gd name="connsiteY0" fmla="*/ 0 h 3449557"/>
              <a:gd name="connsiteX1" fmla="*/ 4824618 w 4824618"/>
              <a:gd name="connsiteY1" fmla="*/ 0 h 3449557"/>
              <a:gd name="connsiteX2" fmla="*/ 4824618 w 4824618"/>
              <a:gd name="connsiteY2" fmla="*/ 3182697 h 3449557"/>
              <a:gd name="connsiteX3" fmla="*/ 4557758 w 4824618"/>
              <a:gd name="connsiteY3" fmla="*/ 3449557 h 3449557"/>
              <a:gd name="connsiteX4" fmla="*/ 266860 w 4824618"/>
              <a:gd name="connsiteY4" fmla="*/ 3449557 h 3449557"/>
              <a:gd name="connsiteX5" fmla="*/ 0 w 4824618"/>
              <a:gd name="connsiteY5" fmla="*/ 3182697 h 3449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24618" h="3449557">
                <a:moveTo>
                  <a:pt x="0" y="0"/>
                </a:moveTo>
                <a:lnTo>
                  <a:pt x="4824618" y="0"/>
                </a:lnTo>
                <a:lnTo>
                  <a:pt x="4824618" y="3182697"/>
                </a:lnTo>
                <a:cubicBezTo>
                  <a:pt x="4824618" y="3330080"/>
                  <a:pt x="4705141" y="3449557"/>
                  <a:pt x="4557758" y="3449557"/>
                </a:cubicBezTo>
                <a:lnTo>
                  <a:pt x="266860" y="3449557"/>
                </a:lnTo>
                <a:cubicBezTo>
                  <a:pt x="119477" y="3449557"/>
                  <a:pt x="0" y="3330080"/>
                  <a:pt x="0" y="3182697"/>
                </a:cubicBezTo>
                <a:close/>
              </a:path>
            </a:pathLst>
          </a:cu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5A8051E-799D-44C7-812F-2CCA4135B687}"/>
              </a:ext>
            </a:extLst>
          </p:cNvPr>
          <p:cNvSpPr txBox="1">
            <a:spLocks/>
          </p:cNvSpPr>
          <p:nvPr/>
        </p:nvSpPr>
        <p:spPr>
          <a:xfrm>
            <a:off x="3972232" y="3621513"/>
            <a:ext cx="4277734" cy="71934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0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Terima Kasih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C827A31-1809-43C5-9958-99D80CE096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2606" y="2466118"/>
            <a:ext cx="1748310" cy="821514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DCC35F7-A9D8-4FA5-9BD0-803C16B20FC6}"/>
              </a:ext>
            </a:extLst>
          </p:cNvPr>
          <p:cNvCxnSpPr>
            <a:cxnSpLocks/>
          </p:cNvCxnSpPr>
          <p:nvPr userDrawn="1"/>
        </p:nvCxnSpPr>
        <p:spPr>
          <a:xfrm>
            <a:off x="4937760" y="3440247"/>
            <a:ext cx="23164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4E632000-840B-EF81-A7A8-49AD41FE46E2}"/>
              </a:ext>
            </a:extLst>
          </p:cNvPr>
          <p:cNvGrpSpPr/>
          <p:nvPr userDrawn="1"/>
        </p:nvGrpSpPr>
        <p:grpSpPr>
          <a:xfrm>
            <a:off x="4227218" y="4926120"/>
            <a:ext cx="3950183" cy="787661"/>
            <a:chOff x="8009200" y="170013"/>
            <a:chExt cx="3984208" cy="794446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A0A9E914-7EB5-43F3-0E65-3142CD7A630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56114" y="250530"/>
              <a:ext cx="1737294" cy="609657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02E47586-B211-F8A8-99BF-15B3BB73FFB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55737" y="250530"/>
              <a:ext cx="1348286" cy="633412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1382ED13-ECCF-6CBA-EF6D-E73EA03ADD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9200" y="170013"/>
              <a:ext cx="794446" cy="794446"/>
            </a:xfrm>
            <a:prstGeom prst="rect">
              <a:avLst/>
            </a:prstGeom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7478EF0B-E3C1-4D46-66B5-9549F1032424}"/>
              </a:ext>
            </a:extLst>
          </p:cNvPr>
          <p:cNvGrpSpPr/>
          <p:nvPr userDrawn="1"/>
        </p:nvGrpSpPr>
        <p:grpSpPr>
          <a:xfrm>
            <a:off x="4855880" y="5761807"/>
            <a:ext cx="2510437" cy="308143"/>
            <a:chOff x="8169170" y="875497"/>
            <a:chExt cx="2510437" cy="308143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87AF0C00-F084-E93B-9508-D5960332309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94" t="24577" r="1232" b="23077"/>
            <a:stretch/>
          </p:blipFill>
          <p:spPr>
            <a:xfrm>
              <a:off x="9464543" y="875497"/>
              <a:ext cx="1215064" cy="308143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3FEDD032-C241-2B1E-A88F-6239C183247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169170" y="896510"/>
              <a:ext cx="1191366" cy="2685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8748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388701-8222-4DD5-95F2-A29164334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7449B1-AD47-474E-BE17-8CC61D556A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3E2205-91A0-484F-BDC7-3308DAD75A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655E5A-3984-406C-8796-43ADF9E5D3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8B1F5-E2FD-43D7-B56B-B7AEA5E81B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A3E69-B015-4F1B-BF3D-EA91EE92A455}" type="slidenum">
              <a:rPr lang="en-ID" smtClean="0"/>
              <a:t>‹#›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439772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6" r:id="rId4"/>
    <p:sldLayoutId id="2147483655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4973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C6A32-2555-BAAA-C99C-9D337E199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54947-2616-2AB9-E24B-87550C52C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06548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CDECA-2A98-9448-C31B-F0707F7C5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58789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50B381A-89D9-1ECD-0D3A-BA144EC471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98A3E69-B015-4F1B-BF3D-EA91EE92A455}" type="slidenum">
              <a:rPr lang="en-ID" smtClean="0"/>
              <a:pPr/>
              <a:t>4</a:t>
            </a:fld>
            <a:r>
              <a:rPr lang="en-ID"/>
              <a:t> of 20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474802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2610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Segoe U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3</Words>
  <Application>Microsoft Office PowerPoint</Application>
  <PresentationFormat>Widescreen</PresentationFormat>
  <Paragraphs>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Segoe UI</vt:lpstr>
      <vt:lpstr>Segoe UI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 W. Pradana</dc:creator>
  <cp:lastModifiedBy>Erik W. Pradana</cp:lastModifiedBy>
  <cp:revision>90</cp:revision>
  <dcterms:created xsi:type="dcterms:W3CDTF">2022-06-28T04:22:40Z</dcterms:created>
  <dcterms:modified xsi:type="dcterms:W3CDTF">2023-06-06T08:09:29Z</dcterms:modified>
</cp:coreProperties>
</file>